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1.xml" ContentType="application/inkml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2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54" r:id="rId5"/>
  </p:sldMasterIdLst>
  <p:notesMasterIdLst>
    <p:notesMasterId r:id="rId47"/>
  </p:notesMasterIdLst>
  <p:sldIdLst>
    <p:sldId id="613" r:id="rId6"/>
    <p:sldId id="614" r:id="rId7"/>
    <p:sldId id="622" r:id="rId8"/>
    <p:sldId id="563" r:id="rId9"/>
    <p:sldId id="608" r:id="rId10"/>
    <p:sldId id="609" r:id="rId11"/>
    <p:sldId id="564" r:id="rId12"/>
    <p:sldId id="567" r:id="rId13"/>
    <p:sldId id="612" r:id="rId14"/>
    <p:sldId id="599" r:id="rId15"/>
    <p:sldId id="600" r:id="rId16"/>
    <p:sldId id="601" r:id="rId17"/>
    <p:sldId id="602" r:id="rId18"/>
    <p:sldId id="603" r:id="rId19"/>
    <p:sldId id="604" r:id="rId20"/>
    <p:sldId id="605" r:id="rId21"/>
    <p:sldId id="596" r:id="rId22"/>
    <p:sldId id="576" r:id="rId23"/>
    <p:sldId id="597" r:id="rId24"/>
    <p:sldId id="578" r:id="rId25"/>
    <p:sldId id="582" r:id="rId26"/>
    <p:sldId id="583" r:id="rId27"/>
    <p:sldId id="584" r:id="rId28"/>
    <p:sldId id="585" r:id="rId29"/>
    <p:sldId id="586" r:id="rId30"/>
    <p:sldId id="587" r:id="rId31"/>
    <p:sldId id="588" r:id="rId32"/>
    <p:sldId id="589" r:id="rId33"/>
    <p:sldId id="590" r:id="rId34"/>
    <p:sldId id="591" r:id="rId35"/>
    <p:sldId id="620" r:id="rId36"/>
    <p:sldId id="621" r:id="rId37"/>
    <p:sldId id="623" r:id="rId38"/>
    <p:sldId id="624" r:id="rId39"/>
    <p:sldId id="625" r:id="rId40"/>
    <p:sldId id="626" r:id="rId41"/>
    <p:sldId id="627" r:id="rId42"/>
    <p:sldId id="628" r:id="rId43"/>
    <p:sldId id="629" r:id="rId44"/>
    <p:sldId id="630" r:id="rId45"/>
    <p:sldId id="631" r:id="rId46"/>
  </p:sldIdLst>
  <p:sldSz cx="9144000" cy="5143500" type="screen16x9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8" autoAdjust="0"/>
    <p:restoredTop sz="94660"/>
  </p:normalViewPr>
  <p:slideViewPr>
    <p:cSldViewPr>
      <p:cViewPr varScale="1">
        <p:scale>
          <a:sx n="106" d="100"/>
          <a:sy n="106" d="100"/>
        </p:scale>
        <p:origin x="893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2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">3671 11346 13004,'0'40'-64,"0"-1"64,0-18 256,20 19 353,-20-21-449,19 21-160,-19-20-128,20 0-193,-20-20-672,0 20-1025,20-20-1281</inkml:trace>
  <inkml:trace contextRef="#ctx0" brushRef="#br1" timeOffset="26455.5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">4127 10273 10826,'0'0'1281,"0"0"-1441,0 0 192,0-20 384,0 20 33,0 0-481,0-19 64,0 19-32,0-20 96,0 20-224,0-21-1538,0 2-3235</inkml:trace>
  <inkml:trace contextRef="#ctx0" brushRef="#br1" timeOffset="28986.65">4127 9796 10762,'-19'-39'384,"19"19"-416,-20-20 224,20 20-96,0-19-544,-20 18-1538,20-18-512,0-1-866</inkml:trace>
  <inkml:trace contextRef="#ctx0" brushRef="#br1" timeOffset="29144.66">4108 9140 3331,'0'-59'3971,"-20"19"-3490,20 20 63,0 0-448,0-19-320,-20 18-416,20 2-321,0-21-128,0 20-257,0 0-864</inkml:trace>
  <inkml:trace contextRef="#ctx0" brushRef="#br1" timeOffset="29296.67">4048 8505 10281,'0'-60'1025,"0"40"-833,-20-19 225,20-2 384,0 22-609,0-21-737,0 20-1345,0-20-800,0 21-930</inkml:trace>
  <inkml:trace contextRef="#ctx0" brushRef="#br1" timeOffset="29433.68">4028 7908 1889,'0'-20'6534,"0"0"-6501,0 1-33,0 19 416,0 0 64,0-20-640,0 20-673,0 0-224,0 0-3491</inkml:trace>
  <inkml:trace contextRef="#ctx0" brushRef="#br1" timeOffset="29612.69">4088 7789 10313,'0'0'128,"0"0"-96,-20 0 225,20-20 511,0 20-736,0 0-352,0 0-609,0 0-192,0 0-512,0 0-1442</inkml:trace>
  <inkml:trace contextRef="#ctx0" brushRef="#br1" timeOffset="29714.69">4009 7749 448,'-20'0'480,"0"0"-319,20 0-738</inkml:trace>
  <inkml:trace contextRef="#ctx0" brushRef="#br1" timeOffset="29944.71">3811 7769 160,'-41'0'1569,"21"0"-736,0 0-353,0 0 129,1 0-161,-1-20-191,0 20-385,0 0-673,0 0-320,1 0 384,-1 0 225,20 0-1,-20 0 225</inkml:trace>
  <inkml:trace contextRef="#ctx0" brushRef="#br1" timeOffset="31229.78">3730 7730 11530,'0'0'1474,"0"0"-1346,0 0 1121,0-20 609,0 20-993,0 0-801,0 0 32,-20 0 0,20-20-224,-19 20-449,-1 0-288,0 0-127,0 0-290,0 0-704,1 0-384,-21 20-577,20-20-1889</inkml:trace>
  <inkml:trace contextRef="#ctx0" brushRef="#br1" timeOffset="31350.79">3175 7789 6245,'-20'-20'0,"20"20"-2722</inkml:trace>
  <inkml:trace contextRef="#ctx0" brushRef="#br1" timeOffset="31568.8">2659 7749 3779,'-40'-19'-897,"19"19"545,-17 0 320,17 0 352,-19 0-288,22 0-736</inkml:trace>
  <inkml:trace contextRef="#ctx0" brushRef="#br1" timeOffset="31935.82">2084 7769 5765,'0'0'3107,"0"0"-2146,18 0 736,2 0-800,1-20 64,19 20-512,-1-19-417,1 19-32,-1 0-64,21 0-353,-21 0-800,1 0-1217,-20 0-3780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E8E53-FB47-4CBB-8CE0-B6A37821A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90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E8E53-FB47-4CBB-8CE0-B6A37821A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26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1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0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27367"/>
            <a:ext cx="7772400" cy="1278170"/>
          </a:xfrm>
        </p:spPr>
        <p:txBody>
          <a:bodyPr>
            <a:normAutofit/>
          </a:bodyPr>
          <a:lstStyle>
            <a:lvl1pPr>
              <a:defRPr sz="2700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3587" y="3425147"/>
            <a:ext cx="6400800" cy="9798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80146CA7-7F8D-446F-8C20-873B6AB3D3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959" y="94345"/>
            <a:ext cx="2475215" cy="18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83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17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6" y="67560"/>
            <a:ext cx="8867775" cy="498697"/>
          </a:xfrm>
        </p:spPr>
        <p:txBody>
          <a:bodyPr>
            <a:noAutofit/>
          </a:bodyPr>
          <a:lstStyle>
            <a:lvl1pPr algn="l">
              <a:defRPr sz="300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403" y="724328"/>
            <a:ext cx="8517277" cy="3977144"/>
          </a:xfrm>
        </p:spPr>
        <p:txBody>
          <a:bodyPr>
            <a:normAutofit/>
          </a:bodyPr>
          <a:lstStyle>
            <a:lvl1pPr marL="257175" indent="-257175">
              <a:buFont typeface="Arial" panose="020B0604020202020204" pitchFamily="34" charset="0"/>
              <a:buChar char="•"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>
              <a:buFont typeface="Arial" panose="020B0604020202020204" pitchFamily="34" charset="0"/>
              <a:buChar char="•"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>
              <a:buFont typeface="Arial" panose="020B0604020202020204" pitchFamily="34" charset="0"/>
              <a:buChar char="•"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>
              <a:buFont typeface="Arial" panose="020B0604020202020204" pitchFamily="34" charset="0"/>
              <a:buChar char="•"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C17F4F4E-FAB0-40A4-A64B-22200FE4C0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02779" y="4762840"/>
            <a:ext cx="2099100" cy="273844"/>
          </a:xfrm>
        </p:spPr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22964" y="4762841"/>
            <a:ext cx="882717" cy="273844"/>
          </a:xfrm>
        </p:spPr>
        <p:txBody>
          <a:bodyPr/>
          <a:lstStyle>
            <a:lvl1pPr algn="ctr">
              <a:defRPr/>
            </a:lvl1pPr>
          </a:lstStyle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www.utdallas.edu/brand/files/UTDmono_circle_flame.png">
            <a:extLst>
              <a:ext uri="{FF2B5EF4-FFF2-40B4-BE49-F238E27FC236}">
                <a16:creationId xmlns:a16="http://schemas.microsoft.com/office/drawing/2014/main" id="{47B3B7AB-3414-4F7C-8529-5FD009682A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578" y="50381"/>
            <a:ext cx="711972" cy="53305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0" y="608747"/>
            <a:ext cx="9144000" cy="34289"/>
            <a:chOff x="0" y="791114"/>
            <a:chExt cx="9144000" cy="4571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791114"/>
              <a:ext cx="1643865" cy="45719"/>
            </a:xfrm>
            <a:prstGeom prst="rect">
              <a:avLst/>
            </a:prstGeom>
            <a:solidFill>
              <a:srgbClr val="7AC04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643865" y="791114"/>
              <a:ext cx="7500135" cy="45719"/>
            </a:xfrm>
            <a:prstGeom prst="rect">
              <a:avLst/>
            </a:prstGeom>
            <a:solidFill>
              <a:srgbClr val="01875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7521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35824"/>
            <a:ext cx="7772400" cy="969352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9FF29B21-F111-4302-AE96-9A81F70D97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4026"/>
            <a:ext cx="2980896" cy="22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875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85C17ACB-CB82-4E63-BE58-837CC553A2E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9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94A896F8-AD69-4411-8D19-9DBCBFF349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0354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67B7B127-A4EF-432B-AFDD-30E107B86B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0534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25F6A8FB-8FC7-4698-A439-8EC1CF4B6D5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706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CA69D7BC-1CF9-41E0-92DB-F07C1E72FF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9452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3A26FACD-283A-43F2-824F-5EFF4A33B65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354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6E30D92D-B794-47F2-AE6D-993E638EF1B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028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/>
            <a:fld id="{FF757229-FCBE-49F1-9156-901A69CE6A3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677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870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742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1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403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116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8012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275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567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9388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59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40531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5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31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848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4812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8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AB23DB-BB2A-4685-AE96-F8AD3E7470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11/3/2024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C68DACDF-E1A9-A04C-A5FF-FC2443684B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Block3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093265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0.png"/><Relationship Id="rId5" Type="http://schemas.openxmlformats.org/officeDocument/2006/relationships/image" Target="../media/image230.png"/><Relationship Id="rId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0.png"/><Relationship Id="rId5" Type="http://schemas.openxmlformats.org/officeDocument/2006/relationships/image" Target="../media/image270.png"/><Relationship Id="rId4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30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2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3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6.xml"/><Relationship Id="rId7" Type="http://schemas.openxmlformats.org/officeDocument/2006/relationships/image" Target="../media/image4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6.png"/><Relationship Id="rId4" Type="http://schemas.openxmlformats.org/officeDocument/2006/relationships/tags" Target="../tags/tag17.xml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0.xml"/><Relationship Id="rId7" Type="http://schemas.openxmlformats.org/officeDocument/2006/relationships/image" Target="../media/image4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8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6.png"/><Relationship Id="rId4" Type="http://schemas.openxmlformats.org/officeDocument/2006/relationships/tags" Target="../tags/tag21.xml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90.emf"/><Relationship Id="rId3" Type="http://schemas.openxmlformats.org/officeDocument/2006/relationships/tags" Target="../tags/tag24.xml"/><Relationship Id="rId7" Type="http://schemas.openxmlformats.org/officeDocument/2006/relationships/image" Target="../media/image51.png"/><Relationship Id="rId12" Type="http://schemas.openxmlformats.org/officeDocument/2006/relationships/customXml" Target="../ink/ink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0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6.png"/><Relationship Id="rId4" Type="http://schemas.openxmlformats.org/officeDocument/2006/relationships/tags" Target="../tags/tag25.xml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8.xml"/><Relationship Id="rId7" Type="http://schemas.openxmlformats.org/officeDocument/2006/relationships/image" Target="../media/image5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2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6.png"/><Relationship Id="rId4" Type="http://schemas.openxmlformats.org/officeDocument/2006/relationships/tags" Target="../tags/tag29.xml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2.xml"/><Relationship Id="rId7" Type="http://schemas.openxmlformats.org/officeDocument/2006/relationships/image" Target="../media/image5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4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6.png"/><Relationship Id="rId4" Type="http://schemas.openxmlformats.org/officeDocument/2006/relationships/tags" Target="../tags/tag33.xml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6.xml"/><Relationship Id="rId7" Type="http://schemas.openxmlformats.org/officeDocument/2006/relationships/image" Target="../media/image57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56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6.png"/><Relationship Id="rId4" Type="http://schemas.openxmlformats.org/officeDocument/2006/relationships/tags" Target="../tags/tag37.xml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40.xml"/><Relationship Id="rId7" Type="http://schemas.openxmlformats.org/officeDocument/2006/relationships/image" Target="../media/image59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8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6.png"/><Relationship Id="rId4" Type="http://schemas.openxmlformats.org/officeDocument/2006/relationships/tags" Target="../tags/tag41.xml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44.xml"/><Relationship Id="rId7" Type="http://schemas.openxmlformats.org/officeDocument/2006/relationships/image" Target="../media/image6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60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6.png"/><Relationship Id="rId4" Type="http://schemas.openxmlformats.org/officeDocument/2006/relationships/tags" Target="../tags/tag45.xml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00.emf"/><Relationship Id="rId3" Type="http://schemas.openxmlformats.org/officeDocument/2006/relationships/tags" Target="../tags/tag48.xml"/><Relationship Id="rId7" Type="http://schemas.openxmlformats.org/officeDocument/2006/relationships/image" Target="../media/image63.png"/><Relationship Id="rId12" Type="http://schemas.openxmlformats.org/officeDocument/2006/relationships/customXml" Target="../ink/ink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2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6.png"/><Relationship Id="rId4" Type="http://schemas.openxmlformats.org/officeDocument/2006/relationships/tags" Target="../tags/tag49.xm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53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Single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40" y="1581150"/>
            <a:ext cx="8252759" cy="3276599"/>
          </a:xfrm>
        </p:spPr>
        <p:txBody>
          <a:bodyPr/>
          <a:lstStyle/>
          <a:p>
            <a:pPr marL="342900" lvl="1" indent="0">
              <a:buNone/>
            </a:pPr>
            <a:r>
              <a:rPr lang="en-US" dirty="0"/>
              <a:t>In SLR, the relationship between a response variable </a:t>
            </a:r>
            <a:r>
              <a:rPr lang="en-US" dirty="0" err="1"/>
              <a:t>y</a:t>
            </a:r>
            <a:r>
              <a:rPr lang="en-US" sz="600" dirty="0" err="1"/>
              <a:t>pred</a:t>
            </a:r>
            <a:r>
              <a:rPr lang="en-US" dirty="0"/>
              <a:t> and a predictor variable x</a:t>
            </a:r>
            <a:r>
              <a:rPr lang="en-US" sz="900" dirty="0"/>
              <a:t>i</a:t>
            </a:r>
            <a:r>
              <a:rPr lang="en-US" dirty="0"/>
              <a:t> is postulated as: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dirty="0"/>
              <a:t> where </a:t>
            </a:r>
            <a:r>
              <a:rPr lang="el-GR" b="1" dirty="0">
                <a:latin typeface="Trebuchet MS" panose="020B0603020202020204" pitchFamily="34" charset="0"/>
              </a:rPr>
              <a:t>θ</a:t>
            </a:r>
            <a:r>
              <a:rPr lang="en-US" sz="900" b="1" dirty="0"/>
              <a:t>0</a:t>
            </a:r>
            <a:r>
              <a:rPr lang="en-US" sz="900" dirty="0"/>
              <a:t>  </a:t>
            </a:r>
            <a:r>
              <a:rPr lang="en-US" dirty="0"/>
              <a:t>and </a:t>
            </a:r>
            <a:r>
              <a:rPr lang="el-GR" b="1" dirty="0">
                <a:latin typeface="Trebuchet MS" panose="020B0603020202020204" pitchFamily="34" charset="0"/>
              </a:rPr>
              <a:t>θ</a:t>
            </a:r>
            <a:r>
              <a:rPr lang="en-US" sz="800" b="1" dirty="0"/>
              <a:t>1</a:t>
            </a:r>
            <a:r>
              <a:rPr lang="en-US" dirty="0"/>
              <a:t> are constants called the model regression coefficients (weights or parameters)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F7BE-466D-43BA-9C79-5FD1A400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355" y="3333750"/>
            <a:ext cx="1276528" cy="428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0796F-5244-4455-A2FB-15B66835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995407"/>
            <a:ext cx="2762666" cy="5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0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750" dirty="0"/>
              </a:p>
              <a:p>
                <a:endParaRPr lang="en-US" sz="750" dirty="0"/>
              </a:p>
              <a:p>
                <a:pPr marL="0" indent="0">
                  <a:buNone/>
                </a:pPr>
                <a:r>
                  <a:rPr lang="en-US" dirty="0"/>
                  <a:t>Gradient Descent Algorithm:</a:t>
                </a:r>
              </a:p>
              <a:p>
                <a:pPr marL="0" indent="0">
                  <a:buNone/>
                </a:pPr>
                <a:endParaRPr lang="en-US" sz="750" dirty="0"/>
              </a:p>
              <a:p>
                <a:r>
                  <a:rPr lang="en-US" dirty="0"/>
                  <a:t>Pick an initial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750" dirty="0"/>
              </a:p>
              <a:p>
                <a:r>
                  <a:rPr lang="en-US" dirty="0"/>
                  <a:t>Iterate until convergence</a:t>
                </a:r>
              </a:p>
              <a:p>
                <a:endParaRPr lang="en-US" sz="75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50" dirty="0"/>
              </a:p>
              <a:p>
                <a:pPr marL="0" indent="0">
                  <a:buNone/>
                </a:pPr>
                <a:r>
                  <a:rPr lang="en-US" dirty="0"/>
                  <a:t>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step size (sometimes called learning rate)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342900"/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F7F048-A5A9-4704-9840-B5D5070A2C7D}"/>
                  </a:ext>
                </a:extLst>
              </p:cNvPr>
              <p:cNvSpPr txBox="1"/>
              <p:nvPr/>
            </p:nvSpPr>
            <p:spPr>
              <a:xfrm>
                <a:off x="2543986" y="3401763"/>
                <a:ext cx="40560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/>
                <a:r>
                  <a:rPr lang="en-US" sz="1500" dirty="0">
                    <a:solidFill>
                      <a:prstClr val="black"/>
                    </a:solidFill>
                    <a:latin typeface="Calibri"/>
                  </a:rPr>
                  <a:t>Possible Stopping Criteria:  iterate until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  <a:latin typeface="Calibri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F7F048-A5A9-4704-9840-B5D5070A2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86" y="3401763"/>
                <a:ext cx="4056028" cy="553998"/>
              </a:xfrm>
              <a:prstGeom prst="rect">
                <a:avLst/>
              </a:prstGeom>
              <a:blipFill>
                <a:blip r:embed="rId3"/>
                <a:stretch>
                  <a:fillRect t="-2198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8AD5E3-86F5-4B12-9D54-1620BE2794A1}"/>
                  </a:ext>
                </a:extLst>
              </p:cNvPr>
              <p:cNvSpPr txBox="1"/>
              <p:nvPr/>
            </p:nvSpPr>
            <p:spPr>
              <a:xfrm>
                <a:off x="3552186" y="4094288"/>
                <a:ext cx="203344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500" dirty="0">
                    <a:solidFill>
                      <a:srgbClr val="FF0000"/>
                    </a:solidFill>
                    <a:latin typeface="Calibri"/>
                  </a:rPr>
                  <a:t>How small should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500" dirty="0">
                    <a:solidFill>
                      <a:srgbClr val="FF0000"/>
                    </a:solidFill>
                    <a:latin typeface="Calibri"/>
                  </a:rPr>
                  <a:t> be?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8AD5E3-86F5-4B12-9D54-1620BE279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186" y="4094288"/>
                <a:ext cx="2033442" cy="323165"/>
              </a:xfrm>
              <a:prstGeom prst="rect">
                <a:avLst/>
              </a:prstGeom>
              <a:blipFill>
                <a:blip r:embed="rId4"/>
                <a:stretch>
                  <a:fillRect l="-1201" t="-566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1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342900"/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99" y="1194362"/>
            <a:ext cx="6568196" cy="341683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363902" y="3558828"/>
            <a:ext cx="113544" cy="10257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sz="1350" dirty="0">
                  <a:solidFill>
                    <a:srgbClr val="C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prstClr val="black"/>
                    </a:solidFill>
                    <a:latin typeface="Calibri"/>
                  </a:rPr>
                  <a:t>Step size: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blipFill>
                <a:blip r:embed="rId5"/>
                <a:stretch>
                  <a:fillRect l="-1156"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30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342900"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99" y="1194362"/>
            <a:ext cx="6568196" cy="3416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1581" y="2469831"/>
                <a:ext cx="2056012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=−4− .8⋅2⋅(−4)</m:t>
                      </m:r>
                    </m:oMath>
                  </m:oMathPara>
                </a14:m>
                <a:endParaRPr lang="en-US" sz="1350" dirty="0">
                  <a:solidFill>
                    <a:srgbClr val="C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1" y="2469831"/>
                <a:ext cx="2056012" cy="308802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sz="1350" dirty="0">
                  <a:solidFill>
                    <a:srgbClr val="FFC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prstClr val="black"/>
                    </a:solidFill>
                    <a:latin typeface="Calibri"/>
                  </a:rPr>
                  <a:t>Step size: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blipFill>
                <a:blip r:embed="rId6"/>
                <a:stretch>
                  <a:fillRect l="-1156"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3363902" y="3558828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26863" y="3949139"/>
            <a:ext cx="113544" cy="10257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29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342900"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99" y="1194362"/>
            <a:ext cx="6568196" cy="341683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363902" y="3558828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srgbClr val="FFC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21582" y="2469831"/>
                <a:ext cx="96436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=2.4</m:t>
                      </m:r>
                    </m:oMath>
                  </m:oMathPara>
                </a14:m>
                <a:endParaRPr lang="en-US" sz="1350" dirty="0">
                  <a:solidFill>
                    <a:srgbClr val="C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2469831"/>
                <a:ext cx="964367" cy="308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sz="1350" dirty="0">
                  <a:solidFill>
                    <a:srgbClr val="FFC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prstClr val="black"/>
                    </a:solidFill>
                    <a:latin typeface="Calibri"/>
                  </a:rPr>
                  <a:t>Step size: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blipFill>
                <a:blip r:embed="rId6"/>
                <a:stretch>
                  <a:fillRect l="-1156"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B275486-9B37-4EFD-8B2E-FE9198C668B0}"/>
              </a:ext>
            </a:extLst>
          </p:cNvPr>
          <p:cNvSpPr/>
          <p:nvPr/>
        </p:nvSpPr>
        <p:spPr>
          <a:xfrm>
            <a:off x="5226863" y="3949139"/>
            <a:ext cx="113544" cy="10257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8174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342900"/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99" y="1194362"/>
            <a:ext cx="6568196" cy="341683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363902" y="3558828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srgbClr val="FFC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72595" y="4275303"/>
                <a:ext cx="96436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95" y="4275303"/>
                <a:ext cx="964367" cy="308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18400" y="2753351"/>
                <a:ext cx="1914948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=2.4− .8⋅2⋅2.4</m:t>
                      </m:r>
                    </m:oMath>
                  </m:oMathPara>
                </a14:m>
                <a:endParaRPr lang="en-US" sz="1350" dirty="0">
                  <a:solidFill>
                    <a:srgbClr val="C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400" y="2753351"/>
                <a:ext cx="1914948" cy="308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21582" y="2469831"/>
                <a:ext cx="96436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=2.4</m:t>
                      </m:r>
                    </m:oMath>
                  </m:oMathPara>
                </a14:m>
                <a:endParaRPr lang="en-US" sz="1350" dirty="0">
                  <a:solidFill>
                    <a:srgbClr val="F79646">
                      <a:lumMod val="75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2469831"/>
                <a:ext cx="964367" cy="3088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sz="1350" dirty="0">
                  <a:solidFill>
                    <a:srgbClr val="F79646">
                      <a:lumMod val="75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prstClr val="black"/>
                    </a:solidFill>
                    <a:latin typeface="Calibri"/>
                  </a:rPr>
                  <a:t>Step size: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blipFill>
                <a:blip r:embed="rId9"/>
                <a:stretch>
                  <a:fillRect l="-1156"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4121678" y="4079494"/>
            <a:ext cx="113544" cy="10257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C9D5C4-7F48-4E5C-972F-2D99C3A37AA4}"/>
              </a:ext>
            </a:extLst>
          </p:cNvPr>
          <p:cNvSpPr/>
          <p:nvPr/>
        </p:nvSpPr>
        <p:spPr>
          <a:xfrm>
            <a:off x="5226863" y="3949139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25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342900"/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99" y="1194362"/>
            <a:ext cx="6568196" cy="341683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363902" y="3558828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srgbClr val="FFC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18400" y="2753351"/>
                <a:ext cx="1190390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=−1.44</m:t>
                      </m:r>
                    </m:oMath>
                  </m:oMathPara>
                </a14:m>
                <a:endParaRPr lang="en-US" sz="1350" dirty="0">
                  <a:solidFill>
                    <a:srgbClr val="C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400" y="2753351"/>
                <a:ext cx="1190390" cy="308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21582" y="2469831"/>
                <a:ext cx="96436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=2.4</m:t>
                      </m:r>
                    </m:oMath>
                  </m:oMathPara>
                </a14:m>
                <a:endParaRPr lang="en-US" sz="1350" dirty="0">
                  <a:solidFill>
                    <a:srgbClr val="F79646">
                      <a:lumMod val="75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2469831"/>
                <a:ext cx="964367" cy="308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sz="1350" dirty="0">
                  <a:solidFill>
                    <a:srgbClr val="F79646">
                      <a:lumMod val="75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prstClr val="black"/>
                    </a:solidFill>
                    <a:latin typeface="Calibri"/>
                  </a:rPr>
                  <a:t>Step size: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blipFill>
                <a:blip r:embed="rId7"/>
                <a:stretch>
                  <a:fillRect l="-1156"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5A63351-6833-43B4-B67C-5B281830AC1F}"/>
              </a:ext>
            </a:extLst>
          </p:cNvPr>
          <p:cNvSpPr/>
          <p:nvPr/>
        </p:nvSpPr>
        <p:spPr>
          <a:xfrm>
            <a:off x="5226863" y="3949139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BE55D9-DA2D-4853-B3C5-7E0EDFD290C4}"/>
              </a:ext>
            </a:extLst>
          </p:cNvPr>
          <p:cNvSpPr/>
          <p:nvPr/>
        </p:nvSpPr>
        <p:spPr>
          <a:xfrm>
            <a:off x="4121678" y="4079494"/>
            <a:ext cx="113544" cy="10257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08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/>
            <a:fld id="{C68DACDF-E1A9-A04C-A5FF-FC2443684BF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342900"/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99" y="1194362"/>
            <a:ext cx="6568196" cy="3416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963" y="858385"/>
                <a:ext cx="1076388" cy="300082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18400" y="2753351"/>
                <a:ext cx="1135888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350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1350" i="1">
                        <a:solidFill>
                          <a:srgbClr val="F79646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1350" dirty="0">
                    <a:solidFill>
                      <a:srgbClr val="F79646">
                        <a:lumMod val="75000"/>
                      </a:srgbClr>
                    </a:solidFill>
                    <a:latin typeface="Calibri"/>
                  </a:rPr>
                  <a:t>1.44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400" y="2753351"/>
                <a:ext cx="1135888" cy="308802"/>
              </a:xfrm>
              <a:prstGeom prst="rect">
                <a:avLst/>
              </a:prstGeom>
              <a:blipFill>
                <a:blip r:embed="rId5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21582" y="2469831"/>
                <a:ext cx="96436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=2.4</m:t>
                      </m:r>
                    </m:oMath>
                  </m:oMathPara>
                </a14:m>
                <a:endParaRPr lang="en-US" sz="1350" dirty="0">
                  <a:solidFill>
                    <a:srgbClr val="F79646">
                      <a:lumMod val="75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2469831"/>
                <a:ext cx="964367" cy="308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US" sz="1350" dirty="0">
                  <a:solidFill>
                    <a:srgbClr val="F79646">
                      <a:lumMod val="75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1" y="2186311"/>
                <a:ext cx="962764" cy="3088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18400" y="3581317"/>
                <a:ext cx="134908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=0.31104</m:t>
                      </m:r>
                    </m:oMath>
                  </m:oMathPara>
                </a14:m>
                <a:endParaRPr lang="en-US" sz="1350" dirty="0">
                  <a:solidFill>
                    <a:srgbClr val="F79646">
                      <a:lumMod val="75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400" y="3581317"/>
                <a:ext cx="1349087" cy="308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221582" y="3297797"/>
                <a:ext cx="138275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=−0.5184</m:t>
                      </m:r>
                    </m:oMath>
                  </m:oMathPara>
                </a14:m>
                <a:endParaRPr lang="en-US" sz="1350" dirty="0">
                  <a:solidFill>
                    <a:srgbClr val="F79646">
                      <a:lumMod val="75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3297797"/>
                <a:ext cx="1382751" cy="3088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221582" y="3014277"/>
                <a:ext cx="106054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F79646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sz="1350" i="1">
                          <a:solidFill>
                            <a:srgbClr val="F79646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=.864</m:t>
                      </m:r>
                    </m:oMath>
                  </m:oMathPara>
                </a14:m>
                <a:endParaRPr lang="en-US" sz="1350" dirty="0">
                  <a:solidFill>
                    <a:srgbClr val="F79646">
                      <a:lumMod val="75000"/>
                    </a:srgbClr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3014277"/>
                <a:ext cx="1060547" cy="3088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3363902" y="3558828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srgbClr val="FFC000"/>
              </a:solidFill>
              <a:latin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795235" y="4126462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373756" y="4156800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625833" y="4162098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221581" y="4527367"/>
                <a:ext cx="2042162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(30)</m:t>
                          </m:r>
                        </m:sup>
                      </m:sSup>
                      <m:r>
                        <a:rPr lang="en-U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=−8.84296</m:t>
                      </m:r>
                      <m:r>
                        <a:rPr lang="en-U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−07</m:t>
                      </m:r>
                    </m:oMath>
                  </m:oMathPara>
                </a14:m>
                <a:endParaRPr lang="en-US" sz="1350" dirty="0">
                  <a:solidFill>
                    <a:srgbClr val="C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1" y="4527367"/>
                <a:ext cx="2042162" cy="3088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prstClr val="black"/>
                    </a:solidFill>
                    <a:latin typeface="Calibri"/>
                  </a:rPr>
                  <a:t>Step size: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82" y="1928023"/>
                <a:ext cx="1050929" cy="300082"/>
              </a:xfrm>
              <a:prstGeom prst="rect">
                <a:avLst/>
              </a:prstGeom>
              <a:blipFill>
                <a:blip r:embed="rId12"/>
                <a:stretch>
                  <a:fillRect l="-1156"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56A2789-01C1-42FB-BF8C-F3F860366CD1}"/>
              </a:ext>
            </a:extLst>
          </p:cNvPr>
          <p:cNvSpPr/>
          <p:nvPr/>
        </p:nvSpPr>
        <p:spPr>
          <a:xfrm>
            <a:off x="5226863" y="3949139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631670-D1D2-4E3E-8A9A-D47205C01203}"/>
              </a:ext>
            </a:extLst>
          </p:cNvPr>
          <p:cNvSpPr/>
          <p:nvPr/>
        </p:nvSpPr>
        <p:spPr>
          <a:xfrm>
            <a:off x="4121678" y="4079494"/>
            <a:ext cx="113544" cy="102579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D347954-70BA-4FFD-BF19-DFDCE287CC19}"/>
              </a:ext>
            </a:extLst>
          </p:cNvPr>
          <p:cNvSpPr/>
          <p:nvPr/>
        </p:nvSpPr>
        <p:spPr>
          <a:xfrm>
            <a:off x="4538001" y="4164174"/>
            <a:ext cx="113544" cy="10257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251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057400" y="21145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52400" y="1962150"/>
            <a:ext cx="6819900" cy="12192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chemeClr val="accent2"/>
                </a:solidFill>
              </a:rPr>
              <a:t>Gradient Descent for </a:t>
            </a:r>
            <a:br>
              <a:rPr lang="en-US" sz="3600" b="1" dirty="0">
                <a:solidFill>
                  <a:schemeClr val="accent2"/>
                </a:solidFill>
              </a:rPr>
            </a:br>
            <a:r>
              <a:rPr lang="en-US" sz="3600" b="1" dirty="0">
                <a:solidFill>
                  <a:schemeClr val="accent2"/>
                </a:solidFill>
              </a:rPr>
              <a:t>Linear Regression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Gradient descent algorithm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495800" y="666750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Regression Model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26326BD-6586-43D1-BD13-A5FFFB4FD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083" y="1971369"/>
            <a:ext cx="1021168" cy="7315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9355F-10CF-4326-8A02-6C2CCE09E5F4}"/>
              </a:ext>
            </a:extLst>
          </p:cNvPr>
          <p:cNvCxnSpPr>
            <a:stCxn id="5" idx="2"/>
          </p:cNvCxnSpPr>
          <p:nvPr/>
        </p:nvCxnSpPr>
        <p:spPr>
          <a:xfrm>
            <a:off x="6508667" y="2702952"/>
            <a:ext cx="0" cy="55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9F6BD55-F614-4D47-A828-921FEDC19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964" y="3486150"/>
            <a:ext cx="2141406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9" y="2190750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3498144"/>
            <a:ext cx="2852772" cy="411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50E58-B8FE-4578-AF13-0BF48F611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209550"/>
            <a:ext cx="3848099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62C9A-56AC-4CB2-9C61-B5BA2FC3A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4126" y="895350"/>
            <a:ext cx="2400635" cy="495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6D2302-68FA-4520-8D9E-AB9CA75B9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220" y="1831905"/>
            <a:ext cx="2613883" cy="921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C8466-28CB-4108-9932-7832508E4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719" y="3360984"/>
            <a:ext cx="270438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9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41" y="1752655"/>
            <a:ext cx="8024160" cy="3181295"/>
          </a:xfrm>
        </p:spPr>
        <p:txBody>
          <a:bodyPr/>
          <a:lstStyle/>
          <a:p>
            <a:r>
              <a:rPr lang="en-US" dirty="0"/>
              <a:t>The parameters </a:t>
            </a:r>
            <a:r>
              <a:rPr lang="el-GR" dirty="0">
                <a:latin typeface="Trebuchet MS" panose="020B0603020202020204" pitchFamily="34" charset="0"/>
              </a:rPr>
              <a:t>θ</a:t>
            </a:r>
            <a:r>
              <a:rPr lang="en-US" sz="900" dirty="0"/>
              <a:t>0</a:t>
            </a:r>
            <a:r>
              <a:rPr lang="en-US" dirty="0"/>
              <a:t> and </a:t>
            </a:r>
            <a:r>
              <a:rPr lang="el-GR" dirty="0">
                <a:latin typeface="Trebuchet MS" panose="020B0603020202020204" pitchFamily="34" charset="0"/>
              </a:rPr>
              <a:t>θ</a:t>
            </a:r>
            <a:r>
              <a:rPr lang="en-US" sz="900" dirty="0">
                <a:latin typeface="Trebuchet MS" panose="020B0603020202020204" pitchFamily="34" charset="0"/>
              </a:rPr>
              <a:t>1</a:t>
            </a:r>
            <a:r>
              <a:rPr lang="en-US" dirty="0"/>
              <a:t> are unknown and must be estimated using sample data</a:t>
            </a:r>
          </a:p>
          <a:p>
            <a:pPr marL="0" indent="0" algn="ctr">
              <a:buNone/>
            </a:pPr>
            <a:r>
              <a:rPr lang="en-US" dirty="0"/>
              <a:t> (x1, y1),(x2, y2), · · · ,(</a:t>
            </a:r>
            <a:r>
              <a:rPr lang="en-US" dirty="0" err="1"/>
              <a:t>xn</a:t>
            </a:r>
            <a:r>
              <a:rPr lang="en-US" dirty="0"/>
              <a:t>, </a:t>
            </a:r>
            <a:r>
              <a:rPr lang="en-US" dirty="0" err="1"/>
              <a:t>yn</a:t>
            </a:r>
            <a:r>
              <a:rPr lang="en-US" dirty="0"/>
              <a:t>) </a:t>
            </a:r>
          </a:p>
          <a:p>
            <a:r>
              <a:rPr lang="en-US" dirty="0"/>
              <a:t>The least squares method is used to estimate </a:t>
            </a:r>
            <a:r>
              <a:rPr lang="el-GR" dirty="0">
                <a:latin typeface="Trebuchet MS" panose="020B0603020202020204" pitchFamily="34" charset="0"/>
              </a:rPr>
              <a:t>θ</a:t>
            </a:r>
            <a:r>
              <a:rPr lang="en-US" sz="900" dirty="0"/>
              <a:t>0</a:t>
            </a:r>
            <a:r>
              <a:rPr lang="en-US" dirty="0"/>
              <a:t> and </a:t>
            </a:r>
            <a:r>
              <a:rPr lang="el-GR" dirty="0">
                <a:latin typeface="Trebuchet MS" panose="020B0603020202020204" pitchFamily="34" charset="0"/>
              </a:rPr>
              <a:t>θ</a:t>
            </a:r>
            <a:r>
              <a:rPr lang="en-US" sz="900" dirty="0"/>
              <a:t>1</a:t>
            </a:r>
            <a:r>
              <a:rPr lang="en-US" dirty="0"/>
              <a:t>. To do this, from 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we write error mor cost function as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r>
              <a:rPr lang="en-US" dirty="0"/>
              <a:t>or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3743C1-8E9D-4073-822D-3B9B7EF4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99" y="3023455"/>
            <a:ext cx="2489138" cy="476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5AB40-2D20-46DA-9A54-CA51E53E6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03" y="3769463"/>
            <a:ext cx="3305636" cy="476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264F2-FA03-49A2-8616-1F31E323D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130" y="4595745"/>
            <a:ext cx="2257740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5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Gradient descent algorithm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63037" y="1972115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</a:p>
          <a:p>
            <a:pPr algn="ctr"/>
            <a:r>
              <a:rPr lang="en-US" sz="2400" dirty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03" y="2445005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28666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3528409" y="1962150"/>
            <a:ext cx="738789" cy="16764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AE91F-400E-4822-8687-D53F18236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049780"/>
            <a:ext cx="3000620" cy="1491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19D20-4A8B-4926-AB5F-4FB8C1488829}"/>
              </a:ext>
            </a:extLst>
          </p:cNvPr>
          <p:cNvSpPr txBox="1"/>
          <p:nvPr/>
        </p:nvSpPr>
        <p:spPr>
          <a:xfrm>
            <a:off x="609600" y="135255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EE963-9EB9-45F8-BA22-A8DEF37E3038}"/>
              </a:ext>
            </a:extLst>
          </p:cNvPr>
          <p:cNvCxnSpPr/>
          <p:nvPr/>
        </p:nvCxnSpPr>
        <p:spPr>
          <a:xfrm>
            <a:off x="1981200" y="1733550"/>
            <a:ext cx="0" cy="31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6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64" y="666750"/>
            <a:ext cx="519391" cy="195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151" y="629526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98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54" y="594722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678" y="653613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1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7249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50" y="653613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959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54" y="657523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60926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82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54" y="65191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64" y="655314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2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54" y="627784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50" y="653613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6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48" y="641937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42" y="660926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05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30" y="630382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43973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3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54" y="644112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21" y="653613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9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74AD-B07F-417F-A24F-7ED47CB0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decide which weights are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C0400-DA7E-4964-AE5D-2AC107217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262" y="1752600"/>
            <a:ext cx="4999077" cy="2698750"/>
          </a:xfrm>
        </p:spPr>
      </p:pic>
    </p:spTree>
    <p:extLst>
      <p:ext uri="{BB962C8B-B14F-4D97-AF65-F5344CB8AC3E}">
        <p14:creationId xmlns:p14="http://schemas.microsoft.com/office/powerpoint/2010/main" val="1484142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“Batch” Gradient Descent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060" y="1581150"/>
            <a:ext cx="7833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“Batch”: Each weight update using gradient descent uses all the training examples.</a:t>
            </a:r>
          </a:p>
          <a:p>
            <a:r>
              <a:rPr lang="en-US" sz="3600" dirty="0"/>
              <a:t>Weight update </a:t>
            </a:r>
            <a:r>
              <a:rPr lang="en-US" sz="3600"/>
              <a:t>every epoch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5443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666750"/>
            <a:ext cx="731219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42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81150"/>
            <a:ext cx="68961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40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63E2-26CB-4866-A0E1-89B5C6C2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6ED3DF6-8132-4073-822A-5E4711A5E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665709"/>
              </p:ext>
            </p:extLst>
          </p:nvPr>
        </p:nvGraphicFramePr>
        <p:xfrm>
          <a:off x="4151438" y="2114550"/>
          <a:ext cx="4205286" cy="1947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762">
                  <a:extLst>
                    <a:ext uri="{9D8B030D-6E8A-4147-A177-3AD203B41FA5}">
                      <a16:colId xmlns:a16="http://schemas.microsoft.com/office/drawing/2014/main" val="1559052037"/>
                    </a:ext>
                  </a:extLst>
                </a:gridCol>
                <a:gridCol w="1401762">
                  <a:extLst>
                    <a:ext uri="{9D8B030D-6E8A-4147-A177-3AD203B41FA5}">
                      <a16:colId xmlns:a16="http://schemas.microsoft.com/office/drawing/2014/main" val="1178405425"/>
                    </a:ext>
                  </a:extLst>
                </a:gridCol>
                <a:gridCol w="1401762">
                  <a:extLst>
                    <a:ext uri="{9D8B030D-6E8A-4147-A177-3AD203B41FA5}">
                      <a16:colId xmlns:a16="http://schemas.microsoft.com/office/drawing/2014/main" val="557559794"/>
                    </a:ext>
                  </a:extLst>
                </a:gridCol>
              </a:tblGrid>
              <a:tr h="2544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(actual)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077056"/>
                  </a:ext>
                </a:extLst>
              </a:tr>
              <a:tr h="2544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746149"/>
                  </a:ext>
                </a:extLst>
              </a:tr>
              <a:tr h="2544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034922"/>
                  </a:ext>
                </a:extLst>
              </a:tr>
              <a:tr h="2544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222165"/>
                  </a:ext>
                </a:extLst>
              </a:tr>
              <a:tr h="2544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884315"/>
                  </a:ext>
                </a:extLst>
              </a:tr>
              <a:tr h="461347">
                <a:tc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7471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728D4AA-5946-4058-9323-24E905A7D004}"/>
              </a:ext>
            </a:extLst>
          </p:cNvPr>
          <p:cNvSpPr txBox="1"/>
          <p:nvPr/>
        </p:nvSpPr>
        <p:spPr>
          <a:xfrm>
            <a:off x="510241" y="2038350"/>
            <a:ext cx="246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with four examples and two features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2BD8A7-6CE1-4C0A-90CD-CE2FD82F3BF6}"/>
              </a:ext>
            </a:extLst>
          </p:cNvPr>
          <p:cNvCxnSpPr>
            <a:stCxn id="3" idx="3"/>
          </p:cNvCxnSpPr>
          <p:nvPr/>
        </p:nvCxnSpPr>
        <p:spPr>
          <a:xfrm flipV="1">
            <a:off x="2971800" y="2495550"/>
            <a:ext cx="990600" cy="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960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9B6-8AF7-4644-8A95-0EFD2804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Gradient Descent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337E3E-D982-4201-8133-608558176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04143"/>
            <a:ext cx="5248742" cy="3110541"/>
          </a:xfrm>
        </p:spPr>
      </p:pic>
    </p:spTree>
    <p:extLst>
      <p:ext uri="{BB962C8B-B14F-4D97-AF65-F5344CB8AC3E}">
        <p14:creationId xmlns:p14="http://schemas.microsoft.com/office/powerpoint/2010/main" val="1444846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F486-39F6-491C-8F8A-02FA1F50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78007-63D9-46B1-B53F-20904C13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81150"/>
            <a:ext cx="4508082" cy="32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24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819D-631A-4465-B835-1B35D944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DBDD4-AD23-4E6A-B22E-E58B4DBB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1479110"/>
            <a:ext cx="5105400" cy="36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1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60EC-553E-4E39-A876-39CA31E7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1966D-0B05-4AC6-952A-3C7F8C77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81150"/>
            <a:ext cx="4754482" cy="33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98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775C-62BE-4C0E-B874-F308A16B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7DC1E-5A09-4E75-9F8C-109D5D1BD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19" y="1504950"/>
            <a:ext cx="4965762" cy="34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6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E2F6-5A24-4C6D-8C11-14BECD7F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B42FD-286A-460D-A35B-954668D8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4950"/>
            <a:ext cx="7087223" cy="328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057400" y="2114550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066800" y="488961"/>
            <a:ext cx="6819900" cy="1625589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solidFill>
                  <a:schemeClr val="accent2"/>
                </a:solidFill>
              </a:rPr>
              <a:t>Gradient Descent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FD78-A0BF-46FF-8201-B2671B96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Batch GD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100410-D48A-496E-BC48-12687FCFD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581150"/>
            <a:ext cx="5109204" cy="32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3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47ED-40D1-42F0-ACAF-50F859D3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A0291-7665-4B02-8D6F-BFAE20CC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81150"/>
            <a:ext cx="6324600" cy="344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7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 to use gradient descent to optimize cost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588" y="1804978"/>
            <a:ext cx="7210425" cy="25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479" y="1752600"/>
            <a:ext cx="3774643" cy="26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9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5800" y="308742"/>
            <a:ext cx="2999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some cost function</a:t>
            </a:r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98" y="381214"/>
            <a:ext cx="1050300" cy="29881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09246" y="629109"/>
            <a:ext cx="840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Want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69" y="735463"/>
            <a:ext cx="1592580" cy="4358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" y="1055830"/>
            <a:ext cx="8382000" cy="188470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Keep changing            to reduce              until we hopefully end up at a minima or maxima</a:t>
            </a:r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57" y="1726906"/>
            <a:ext cx="551403" cy="234639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52210"/>
            <a:ext cx="838200" cy="238469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27" y="2152210"/>
            <a:ext cx="551403" cy="2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1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110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Gradient descent algorithm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7673"/>
            <a:ext cx="2544317" cy="1199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AE0C3-7CD1-4F39-B86D-FBAD07E3114A}"/>
              </a:ext>
            </a:extLst>
          </p:cNvPr>
          <p:cNvSpPr txBox="1"/>
          <p:nvPr/>
        </p:nvSpPr>
        <p:spPr>
          <a:xfrm>
            <a:off x="3080606" y="757673"/>
            <a:ext cx="4767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where </a:t>
            </a:r>
            <a:r>
              <a:rPr lang="el-GR" sz="1200" b="1" dirty="0"/>
              <a:t>α</a:t>
            </a:r>
            <a:r>
              <a:rPr lang="en-US" sz="1200" dirty="0"/>
              <a:t> represents the learning rate in gradient descent. It controls the size of the steps we take during each iteration of the gradient descent algorithm to optimize the cost function.</a:t>
            </a:r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FA3C0-223E-403A-B6F8-5FCEB3FD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383551"/>
            <a:ext cx="3074744" cy="1438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F8BB4F-0DC3-4E9C-92BB-D3ED34131602}"/>
              </a:ext>
            </a:extLst>
          </p:cNvPr>
          <p:cNvSpPr txBox="1"/>
          <p:nvPr/>
        </p:nvSpPr>
        <p:spPr>
          <a:xfrm>
            <a:off x="228600" y="2419350"/>
            <a:ext cx="46159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If α is too large: The updates might "overshoot" the minimum, causing the algorithm to diverge rather than converge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If α is too small: The algorithm will converge, but very slowly, requiring more iterations to reach the minimum</a:t>
            </a:r>
          </a:p>
        </p:txBody>
      </p:sp>
    </p:spTree>
    <p:extLst>
      <p:ext uri="{BB962C8B-B14F-4D97-AF65-F5344CB8AC3E}">
        <p14:creationId xmlns:p14="http://schemas.microsoft.com/office/powerpoint/2010/main" val="52801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3056D5-2788-4631-A08C-78D7DD9D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-35719"/>
            <a:ext cx="5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BF897-B215-4F35-BF08-8BFD44169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3" y="91197"/>
            <a:ext cx="8770513" cy="49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41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5340</TotalTime>
  <Words>688</Words>
  <Application>Microsoft Office PowerPoint</Application>
  <PresentationFormat>On-screen Show (16:9)</PresentationFormat>
  <Paragraphs>140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Cambria Math</vt:lpstr>
      <vt:lpstr>Trebuchet MS</vt:lpstr>
      <vt:lpstr>1_Lecture</vt:lpstr>
      <vt:lpstr>2_Office Theme</vt:lpstr>
      <vt:lpstr>3_Office Theme</vt:lpstr>
      <vt:lpstr>Office Theme</vt:lpstr>
      <vt:lpstr>Berlin</vt:lpstr>
      <vt:lpstr>Linear Regression – Single Variable</vt:lpstr>
      <vt:lpstr>Linear Regression</vt:lpstr>
      <vt:lpstr>How to decide which weights are best?</vt:lpstr>
      <vt:lpstr>Gradient Descent</vt:lpstr>
      <vt:lpstr>Motivation to use gradient descent to optimize cost function</vt:lpstr>
      <vt:lpstr>Function Example</vt:lpstr>
      <vt:lpstr>PowerPoint Presentation</vt:lpstr>
      <vt:lpstr>PowerPoint Presentation</vt:lpstr>
      <vt:lpstr>PowerPoint Presentation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 for 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</vt:lpstr>
      <vt:lpstr>Batch Gradient Descent </vt:lpstr>
      <vt:lpstr>PowerPoint Presentation</vt:lpstr>
      <vt:lpstr>PowerPoint Presentation</vt:lpstr>
      <vt:lpstr>Stochastic GD</vt:lpstr>
      <vt:lpstr>PowerPoint Presentation</vt:lpstr>
      <vt:lpstr>PowerPoint Presentation</vt:lpstr>
      <vt:lpstr>Mini Batch GD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maimoona.akram@outlook.com</cp:lastModifiedBy>
  <cp:revision>237</cp:revision>
  <dcterms:created xsi:type="dcterms:W3CDTF">2010-07-08T21:59:02Z</dcterms:created>
  <dcterms:modified xsi:type="dcterms:W3CDTF">2024-11-03T18:56:07Z</dcterms:modified>
</cp:coreProperties>
</file>